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69" r:id="rId4"/>
    <p:sldId id="261" r:id="rId5"/>
    <p:sldId id="262" r:id="rId6"/>
    <p:sldId id="263" r:id="rId7"/>
    <p:sldId id="276" r:id="rId8"/>
    <p:sldId id="277" r:id="rId9"/>
    <p:sldId id="274" r:id="rId10"/>
    <p:sldId id="257" r:id="rId11"/>
    <p:sldId id="281" r:id="rId12"/>
    <p:sldId id="280" r:id="rId13"/>
    <p:sldId id="282" r:id="rId14"/>
    <p:sldId id="278" r:id="rId15"/>
    <p:sldId id="279" r:id="rId16"/>
    <p:sldId id="273" r:id="rId17"/>
    <p:sldId id="264" r:id="rId18"/>
    <p:sldId id="265" r:id="rId19"/>
    <p:sldId id="272" r:id="rId20"/>
    <p:sldId id="275" r:id="rId21"/>
    <p:sldId id="268" r:id="rId22"/>
    <p:sldId id="267" r:id="rId23"/>
    <p:sldId id="283" r:id="rId24"/>
    <p:sldId id="266"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6BEF8-0746-47BB-A4E8-2BB472BC5A6E}"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C5318-D908-4B30-8123-C34640C432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2C5318-D908-4B30-8123-C34640C4325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2C5318-D908-4B30-8123-C34640C4325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8A1D6-BF8E-41E3-857C-3997E14A3500}"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8A1D6-BF8E-41E3-857C-3997E14A3500}"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8A1D6-BF8E-41E3-857C-3997E14A3500}"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8A1D6-BF8E-41E3-857C-3997E14A3500}"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8A1D6-BF8E-41E3-857C-3997E14A3500}"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8A1D6-BF8E-41E3-857C-3997E14A3500}"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8A1D6-BF8E-41E3-857C-3997E14A3500}"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8A1D6-BF8E-41E3-857C-3997E14A3500}"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8A1D6-BF8E-41E3-857C-3997E14A3500}"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8A1D6-BF8E-41E3-857C-3997E14A3500}"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8A1D6-BF8E-41E3-857C-3997E14A3500}"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D5049-6A2C-480B-9C64-C99F4FA175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8A1D6-BF8E-41E3-857C-3997E14A3500}"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D5049-6A2C-480B-9C64-C99F4FA175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transportation.ky.gov/maintenance/pages/snow-and-ice-priority-map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KYTC D3 Incident Mgt Meeting</a:t>
            </a:r>
            <a:endParaRPr lang="en-US" dirty="0"/>
          </a:p>
        </p:txBody>
      </p:sp>
      <p:sp>
        <p:nvSpPr>
          <p:cNvPr id="3" name="Subtitle 2"/>
          <p:cNvSpPr>
            <a:spLocks noGrp="1"/>
          </p:cNvSpPr>
          <p:nvPr>
            <p:ph type="subTitle" idx="1"/>
          </p:nvPr>
        </p:nvSpPr>
        <p:spPr/>
        <p:txBody>
          <a:bodyPr/>
          <a:lstStyle/>
          <a:p>
            <a:r>
              <a:rPr lang="en-US" dirty="0" smtClean="0">
                <a:solidFill>
                  <a:srgbClr val="0070C0"/>
                </a:solidFill>
              </a:rPr>
              <a:t>Tuesday</a:t>
            </a:r>
          </a:p>
          <a:p>
            <a:r>
              <a:rPr lang="en-US" dirty="0" smtClean="0">
                <a:solidFill>
                  <a:srgbClr val="0070C0"/>
                </a:solidFill>
              </a:rPr>
              <a:t>03/12/2012</a:t>
            </a:r>
            <a:endParaRPr lang="en-US" dirty="0">
              <a:solidFill>
                <a:srgbClr val="0070C0"/>
              </a:solidFill>
            </a:endParaRPr>
          </a:p>
        </p:txBody>
      </p:sp>
      <p:pic>
        <p:nvPicPr>
          <p:cNvPr id="4" name="Picture 3" descr="bradd_logo.png"/>
          <p:cNvPicPr>
            <a:picLocks noChangeAspect="1"/>
          </p:cNvPicPr>
          <p:nvPr/>
        </p:nvPicPr>
        <p:blipFill>
          <a:blip r:embed="rId3" cstate="print"/>
          <a:stretch>
            <a:fillRect/>
          </a:stretch>
        </p:blipFill>
        <p:spPr>
          <a:xfrm>
            <a:off x="1905000" y="5943600"/>
            <a:ext cx="1295400" cy="613090"/>
          </a:xfrm>
          <a:prstGeom prst="rect">
            <a:avLst/>
          </a:prstGeom>
        </p:spPr>
      </p:pic>
      <p:pic>
        <p:nvPicPr>
          <p:cNvPr id="5" name="Picture 4" descr="50313_92614874783_3961_n.jpg"/>
          <p:cNvPicPr>
            <a:picLocks noChangeAspect="1"/>
          </p:cNvPicPr>
          <p:nvPr/>
        </p:nvPicPr>
        <p:blipFill>
          <a:blip r:embed="rId4" cstate="print"/>
          <a:stretch>
            <a:fillRect/>
          </a:stretch>
        </p:blipFill>
        <p:spPr>
          <a:xfrm>
            <a:off x="3962400" y="5486400"/>
            <a:ext cx="990600" cy="1035177"/>
          </a:xfrm>
          <a:prstGeom prst="rect">
            <a:avLst/>
          </a:prstGeom>
        </p:spPr>
      </p:pic>
      <p:pic>
        <p:nvPicPr>
          <p:cNvPr id="6" name="Picture 5" descr="EM small.jpg"/>
          <p:cNvPicPr>
            <a:picLocks noChangeAspect="1"/>
          </p:cNvPicPr>
          <p:nvPr/>
        </p:nvPicPr>
        <p:blipFill>
          <a:blip r:embed="rId5" cstate="print"/>
          <a:stretch>
            <a:fillRect/>
          </a:stretch>
        </p:blipFill>
        <p:spPr>
          <a:xfrm>
            <a:off x="7924800" y="5638800"/>
            <a:ext cx="1094202" cy="1105143"/>
          </a:xfrm>
          <a:prstGeom prst="rect">
            <a:avLst/>
          </a:prstGeom>
        </p:spPr>
      </p:pic>
      <p:pic>
        <p:nvPicPr>
          <p:cNvPr id="7" name="Picture 6" descr="Fire-commission-logo_4c_stackedsm.jpg"/>
          <p:cNvPicPr>
            <a:picLocks noChangeAspect="1"/>
          </p:cNvPicPr>
          <p:nvPr/>
        </p:nvPicPr>
        <p:blipFill>
          <a:blip r:embed="rId6" cstate="print"/>
          <a:stretch>
            <a:fillRect/>
          </a:stretch>
        </p:blipFill>
        <p:spPr>
          <a:xfrm>
            <a:off x="152400" y="5867400"/>
            <a:ext cx="1039221" cy="706670"/>
          </a:xfrm>
          <a:prstGeom prst="rect">
            <a:avLst/>
          </a:prstGeom>
        </p:spPr>
      </p:pic>
      <p:pic>
        <p:nvPicPr>
          <p:cNvPr id="8" name="Picture 7" descr="ksp1_logo_300.jpg"/>
          <p:cNvPicPr>
            <a:picLocks noChangeAspect="1"/>
          </p:cNvPicPr>
          <p:nvPr/>
        </p:nvPicPr>
        <p:blipFill>
          <a:blip r:embed="rId7" cstate="print"/>
          <a:stretch>
            <a:fillRect/>
          </a:stretch>
        </p:blipFill>
        <p:spPr>
          <a:xfrm>
            <a:off x="8001000" y="152400"/>
            <a:ext cx="990600" cy="990600"/>
          </a:xfrm>
          <a:prstGeom prst="rect">
            <a:avLst/>
          </a:prstGeom>
        </p:spPr>
      </p:pic>
      <p:pic>
        <p:nvPicPr>
          <p:cNvPr id="9" name="Picture 8" descr="KYTC%20Logo.jpg"/>
          <p:cNvPicPr>
            <a:picLocks noChangeAspect="1"/>
          </p:cNvPicPr>
          <p:nvPr/>
        </p:nvPicPr>
        <p:blipFill>
          <a:blip r:embed="rId8" cstate="print"/>
          <a:stretch>
            <a:fillRect/>
          </a:stretch>
        </p:blipFill>
        <p:spPr>
          <a:xfrm>
            <a:off x="228600" y="304800"/>
            <a:ext cx="869175" cy="894823"/>
          </a:xfrm>
          <a:prstGeom prst="rect">
            <a:avLst/>
          </a:prstGeom>
        </p:spPr>
      </p:pic>
      <p:pic>
        <p:nvPicPr>
          <p:cNvPr id="10" name="Picture 9" descr="TRAKsm.JPG"/>
          <p:cNvPicPr>
            <a:picLocks noChangeAspect="1"/>
          </p:cNvPicPr>
          <p:nvPr/>
        </p:nvPicPr>
        <p:blipFill>
          <a:blip r:embed="rId9" cstate="print"/>
          <a:stretch>
            <a:fillRect/>
          </a:stretch>
        </p:blipFill>
        <p:spPr>
          <a:xfrm>
            <a:off x="5791200" y="5715000"/>
            <a:ext cx="1525706" cy="780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990600"/>
          </a:xfrm>
        </p:spPr>
        <p:txBody>
          <a:bodyPr>
            <a:noAutofit/>
          </a:bodyPr>
          <a:lstStyle/>
          <a:p>
            <a:r>
              <a:rPr lang="en-US" sz="3200" dirty="0" smtClean="0"/>
              <a:t>Snow and Ice Operations in D3           Stacey Beason</a:t>
            </a:r>
            <a:endParaRPr lang="en-US" sz="3200" dirty="0"/>
          </a:p>
        </p:txBody>
      </p:sp>
      <p:pic>
        <p:nvPicPr>
          <p:cNvPr id="7" name="Content Placeholder 6" descr="395465_10151255928918553_607616819_n.jpg"/>
          <p:cNvPicPr>
            <a:picLocks noGrp="1" noChangeAspect="1"/>
          </p:cNvPicPr>
          <p:nvPr>
            <p:ph idx="1"/>
          </p:nvPr>
        </p:nvPicPr>
        <p:blipFill>
          <a:blip r:embed="rId2" cstate="print"/>
          <a:stretch>
            <a:fillRect/>
          </a:stretch>
        </p:blipFill>
        <p:spPr>
          <a:xfrm>
            <a:off x="1143000" y="1066800"/>
            <a:ext cx="5328518"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0" name="Picture 2" descr="http://transportation.ky.gov/District-9/PublishingImages/bathsnow012709.jpg"/>
          <p:cNvPicPr>
            <a:picLocks noChangeAspect="1" noChangeArrowheads="1"/>
          </p:cNvPicPr>
          <p:nvPr/>
        </p:nvPicPr>
        <p:blipFill>
          <a:blip r:embed="rId3" cstate="print"/>
          <a:srcRect/>
          <a:stretch>
            <a:fillRect/>
          </a:stretch>
        </p:blipFill>
        <p:spPr bwMode="auto">
          <a:xfrm>
            <a:off x="4419600" y="2362200"/>
            <a:ext cx="4064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alt-truck-close-up.jpg"/>
          <p:cNvPicPr>
            <a:picLocks noChangeAspect="1"/>
          </p:cNvPicPr>
          <p:nvPr/>
        </p:nvPicPr>
        <p:blipFill>
          <a:blip r:embed="rId4" cstate="print"/>
          <a:stretch>
            <a:fillRect/>
          </a:stretch>
        </p:blipFill>
        <p:spPr>
          <a:xfrm>
            <a:off x="4876800" y="4114800"/>
            <a:ext cx="330708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2" name="Picture 4" descr="http://sphotos-a.xx.fbcdn.net/hphotos-ash3/c67.0.403.403/p403x403/528970_585565234790992_418697190_n.jpg"/>
          <p:cNvPicPr>
            <a:picLocks noChangeAspect="1" noChangeArrowheads="1"/>
          </p:cNvPicPr>
          <p:nvPr/>
        </p:nvPicPr>
        <p:blipFill>
          <a:blip r:embed="rId5" cstate="print"/>
          <a:srcRect/>
          <a:stretch>
            <a:fillRect/>
          </a:stretch>
        </p:blipFill>
        <p:spPr bwMode="auto">
          <a:xfrm>
            <a:off x="762000" y="4114800"/>
            <a:ext cx="2314575" cy="231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Preventative Measures</a:t>
            </a:r>
            <a:endParaRPr lang="en-US" dirty="0"/>
          </a:p>
        </p:txBody>
      </p:sp>
      <p:sp>
        <p:nvSpPr>
          <p:cNvPr id="3" name="Content Placeholder 2"/>
          <p:cNvSpPr>
            <a:spLocks noGrp="1"/>
          </p:cNvSpPr>
          <p:nvPr>
            <p:ph idx="1"/>
          </p:nvPr>
        </p:nvSpPr>
        <p:spPr>
          <a:xfrm>
            <a:off x="457200" y="1600200"/>
            <a:ext cx="8229600" cy="4830763"/>
          </a:xfrm>
        </p:spPr>
        <p:txBody>
          <a:bodyPr>
            <a:normAutofit fontScale="55000" lnSpcReduction="20000"/>
          </a:bodyPr>
          <a:lstStyle/>
          <a:p>
            <a:r>
              <a:rPr lang="en-US" dirty="0" smtClean="0"/>
              <a:t>KYTC uses three different types of salt compounds on roadways to help prevent snow and ice build up during a storm. Each adds a different level of protection for the traveling public ...</a:t>
            </a:r>
          </a:p>
          <a:p>
            <a:pPr>
              <a:buNone/>
            </a:pPr>
            <a:r>
              <a:rPr lang="en-US" dirty="0" smtClean="0"/>
              <a:t> </a:t>
            </a:r>
          </a:p>
          <a:p>
            <a:r>
              <a:rPr lang="en-US" b="1" dirty="0" smtClean="0"/>
              <a:t>Road salt. </a:t>
            </a:r>
            <a:r>
              <a:rPr lang="en-US" dirty="0" smtClean="0"/>
              <a:t>Sodium chloride (</a:t>
            </a:r>
            <a:r>
              <a:rPr lang="en-US" dirty="0" err="1" smtClean="0"/>
              <a:t>NaCl</a:t>
            </a:r>
            <a:r>
              <a:rPr lang="en-US" dirty="0" smtClean="0"/>
              <a:t>), which is applied by truck-borne spreaders in coarse layers, is much like the common driveway salt. It reacts with water and wet snow, and lowers the freezing point of the resulting liquid. It sort of melts snow and keeps it from "sticking" on roadways, at least while temperatures are moderately cold.</a:t>
            </a:r>
          </a:p>
          <a:p>
            <a:pPr>
              <a:buNone/>
            </a:pPr>
            <a:r>
              <a:rPr lang="en-US" dirty="0" smtClean="0"/>
              <a:t> </a:t>
            </a:r>
          </a:p>
          <a:p>
            <a:r>
              <a:rPr lang="en-US" b="1" dirty="0" smtClean="0"/>
              <a:t>Calcium chloride. </a:t>
            </a:r>
            <a:r>
              <a:rPr lang="en-US" dirty="0" smtClean="0"/>
              <a:t>Below certain temperatures, plain road salt becomes less effective so crews add liquid calcium chloride (</a:t>
            </a:r>
            <a:r>
              <a:rPr lang="en-US" dirty="0" err="1" smtClean="0"/>
              <a:t>CaCl</a:t>
            </a:r>
            <a:r>
              <a:rPr lang="en-US" dirty="0" smtClean="0"/>
              <a:t>) to the salt. The resulting mixture keeps snow from sticking on roadways at even colder temperatures.</a:t>
            </a:r>
          </a:p>
          <a:p>
            <a:pPr>
              <a:buNone/>
            </a:pPr>
            <a:endParaRPr lang="en-US" dirty="0" smtClean="0"/>
          </a:p>
          <a:p>
            <a:r>
              <a:rPr lang="en-US" b="1" dirty="0" smtClean="0"/>
              <a:t>Brine, </a:t>
            </a:r>
            <a:r>
              <a:rPr lang="en-US" dirty="0" smtClean="0"/>
              <a:t>or saltwater, is applied while roadways are dry. It's those parallel "lines" you see on pavement sometimes. Brine sticks to the road surface, ready to work when precipitation begins. Crews begin treatment in advance of a storm because anti-icing prevents the bonding of snow and ice to pavement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76200"/>
            <a:ext cx="5181600" cy="1323439"/>
          </a:xfrm>
          <a:prstGeom prst="rect">
            <a:avLst/>
          </a:prstGeom>
          <a:noFill/>
        </p:spPr>
        <p:txBody>
          <a:bodyPr wrap="square" rtlCol="0">
            <a:spAutoFit/>
          </a:bodyPr>
          <a:lstStyle/>
          <a:p>
            <a:pPr algn="ctr"/>
            <a:r>
              <a:rPr lang="en-US" sz="4000" dirty="0" smtClean="0"/>
              <a:t>War Room </a:t>
            </a:r>
            <a:r>
              <a:rPr lang="en-US" sz="4000" dirty="0" smtClean="0"/>
              <a:t>Operations          270 746 7898  </a:t>
            </a:r>
            <a:endParaRPr lang="en-US" sz="4000" dirty="0"/>
          </a:p>
        </p:txBody>
      </p:sp>
      <p:sp>
        <p:nvSpPr>
          <p:cNvPr id="7" name="Content Placeholder 6"/>
          <p:cNvSpPr>
            <a:spLocks noGrp="1"/>
          </p:cNvSpPr>
          <p:nvPr>
            <p:ph idx="1"/>
          </p:nvPr>
        </p:nvSpPr>
        <p:spPr>
          <a:xfrm>
            <a:off x="533400" y="1143000"/>
            <a:ext cx="8077200" cy="5715000"/>
          </a:xfrm>
        </p:spPr>
        <p:txBody>
          <a:bodyPr>
            <a:normAutofit fontScale="85000" lnSpcReduction="20000"/>
          </a:bodyPr>
          <a:lstStyle/>
          <a:p>
            <a:pPr>
              <a:buNone/>
            </a:pPr>
            <a:endParaRPr lang="en-US" dirty="0" smtClean="0"/>
          </a:p>
          <a:p>
            <a:r>
              <a:rPr lang="en-US" dirty="0" smtClean="0"/>
              <a:t>Monitor pavement temperatures and weather conditions </a:t>
            </a:r>
          </a:p>
          <a:p>
            <a:r>
              <a:rPr lang="en-US" dirty="0" smtClean="0"/>
              <a:t>Involves 2 KYTC employees </a:t>
            </a:r>
            <a:r>
              <a:rPr lang="en-US" dirty="0" smtClean="0"/>
              <a:t>staffed/on call during inclement weather</a:t>
            </a:r>
            <a:endParaRPr lang="en-US" dirty="0" smtClean="0"/>
          </a:p>
          <a:p>
            <a:r>
              <a:rPr lang="en-US" dirty="0" smtClean="0"/>
              <a:t>Backups available</a:t>
            </a:r>
            <a:endParaRPr lang="en-US" dirty="0" smtClean="0"/>
          </a:p>
          <a:p>
            <a:r>
              <a:rPr lang="en-US" dirty="0" smtClean="0"/>
              <a:t>Access to message boards</a:t>
            </a:r>
          </a:p>
          <a:p>
            <a:r>
              <a:rPr lang="en-US" dirty="0" smtClean="0"/>
              <a:t>Serves as central command center for each county in D3 </a:t>
            </a:r>
          </a:p>
          <a:p>
            <a:r>
              <a:rPr lang="en-US" dirty="0" smtClean="0"/>
              <a:t>Update KYTC Central Office (TOC) on road conditions every hour</a:t>
            </a:r>
          </a:p>
          <a:p>
            <a:r>
              <a:rPr lang="en-US" dirty="0" smtClean="0"/>
              <a:t>Each KYTC District has one</a:t>
            </a:r>
          </a:p>
          <a:p>
            <a:r>
              <a:rPr lang="en-US" dirty="0" smtClean="0"/>
              <a:t>If you spot icy patches on bridges or roadways, call D.O. main number 270 </a:t>
            </a:r>
            <a:r>
              <a:rPr lang="en-US" dirty="0" smtClean="0"/>
              <a:t>746 </a:t>
            </a:r>
            <a:r>
              <a:rPr lang="en-US" dirty="0" smtClean="0"/>
              <a:t>7898 and trucks will be sent out to address the </a:t>
            </a:r>
            <a:r>
              <a:rPr lang="en-US" dirty="0" smtClean="0"/>
              <a:t>issue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15962"/>
          </a:xfrm>
        </p:spPr>
        <p:txBody>
          <a:bodyPr>
            <a:normAutofit fontScale="90000"/>
          </a:bodyPr>
          <a:lstStyle/>
          <a:p>
            <a:r>
              <a:rPr lang="en-US" dirty="0" smtClean="0"/>
              <a:t>Route Priority Maps </a:t>
            </a:r>
            <a:endParaRPr lang="en-US" dirty="0"/>
          </a:p>
        </p:txBody>
      </p:sp>
      <p:sp>
        <p:nvSpPr>
          <p:cNvPr id="5" name="TextBox 4"/>
          <p:cNvSpPr txBox="1"/>
          <p:nvPr/>
        </p:nvSpPr>
        <p:spPr>
          <a:xfrm>
            <a:off x="533400" y="5715000"/>
            <a:ext cx="8077200" cy="923330"/>
          </a:xfrm>
          <a:prstGeom prst="rect">
            <a:avLst/>
          </a:prstGeom>
          <a:noFill/>
        </p:spPr>
        <p:txBody>
          <a:bodyPr wrap="square" rtlCol="0">
            <a:spAutoFit/>
          </a:bodyPr>
          <a:lstStyle/>
          <a:p>
            <a:r>
              <a:rPr lang="en-US" dirty="0" smtClean="0">
                <a:hlinkClick r:id="rId2"/>
              </a:rPr>
              <a:t>http://transportation.ky.gov/maintenance/pages/snow-and-ice-priority-maps.aspx</a:t>
            </a:r>
            <a:endParaRPr lang="en-US" dirty="0" smtClean="0"/>
          </a:p>
          <a:p>
            <a:endParaRPr lang="en-US" dirty="0" smtClean="0"/>
          </a:p>
          <a:p>
            <a:r>
              <a:rPr lang="en-US" dirty="0" smtClean="0"/>
              <a:t>                                   Or Google search KYTC Snow and Ice Maps</a:t>
            </a:r>
            <a:endParaRPr lang="en-US" dirty="0"/>
          </a:p>
        </p:txBody>
      </p:sp>
      <p:pic>
        <p:nvPicPr>
          <p:cNvPr id="7" name="Content Placeholder 6" descr="Warren.bmp"/>
          <p:cNvPicPr>
            <a:picLocks noGrp="1" noChangeAspect="1"/>
          </p:cNvPicPr>
          <p:nvPr>
            <p:ph idx="1"/>
          </p:nvPr>
        </p:nvPicPr>
        <p:blipFill>
          <a:blip r:embed="rId3" cstate="print"/>
          <a:stretch>
            <a:fillRect/>
          </a:stretch>
        </p:blipFill>
        <p:spPr>
          <a:xfrm>
            <a:off x="2362200" y="838200"/>
            <a:ext cx="4191000" cy="4757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990600"/>
          </a:xfrm>
        </p:spPr>
        <p:txBody>
          <a:bodyPr>
            <a:normAutofit fontScale="90000"/>
          </a:bodyPr>
          <a:lstStyle/>
          <a:p>
            <a:r>
              <a:rPr lang="en-US" dirty="0" smtClean="0"/>
              <a:t>TS Contract Trucks Warren/Simpson</a:t>
            </a:r>
            <a:br>
              <a:rPr lang="en-US" dirty="0" smtClean="0"/>
            </a:br>
            <a:r>
              <a:rPr lang="en-US" sz="2800" dirty="0" smtClean="0"/>
              <a:t>(</a:t>
            </a:r>
            <a:r>
              <a:rPr lang="en-US" sz="3100" dirty="0" smtClean="0"/>
              <a:t>not available online)</a:t>
            </a:r>
            <a:endParaRPr lang="en-US" sz="3100" dirty="0"/>
          </a:p>
        </p:txBody>
      </p:sp>
      <p:pic>
        <p:nvPicPr>
          <p:cNvPr id="4" name="Content Placeholder 3" descr="TS contract trucks warren simpson.bmp"/>
          <p:cNvPicPr>
            <a:picLocks noGrp="1" noChangeAspect="1"/>
          </p:cNvPicPr>
          <p:nvPr>
            <p:ph idx="1"/>
          </p:nvPr>
        </p:nvPicPr>
        <p:blipFill>
          <a:blip r:embed="rId2" cstate="print"/>
          <a:stretch>
            <a:fillRect/>
          </a:stretch>
        </p:blipFill>
        <p:spPr>
          <a:xfrm>
            <a:off x="1066800" y="1143000"/>
            <a:ext cx="7195764" cy="556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normAutofit/>
          </a:bodyPr>
          <a:lstStyle/>
          <a:p>
            <a:r>
              <a:rPr lang="en-US" dirty="0" smtClean="0"/>
              <a:t>TS Contract Trucks Barren/Metcalfe</a:t>
            </a:r>
            <a:endParaRPr lang="en-US" dirty="0"/>
          </a:p>
        </p:txBody>
      </p:sp>
      <p:pic>
        <p:nvPicPr>
          <p:cNvPr id="4" name="Content Placeholder 3" descr="TS contract trucks Barren Metcalfe.bmp"/>
          <p:cNvPicPr>
            <a:picLocks noGrp="1" noChangeAspect="1"/>
          </p:cNvPicPr>
          <p:nvPr>
            <p:ph idx="1"/>
          </p:nvPr>
        </p:nvPicPr>
        <p:blipFill>
          <a:blip r:embed="rId2" cstate="print"/>
          <a:stretch>
            <a:fillRect/>
          </a:stretch>
        </p:blipFill>
        <p:spPr>
          <a:xfrm>
            <a:off x="914400" y="1143000"/>
            <a:ext cx="7340665" cy="541398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r>
              <a:rPr lang="en-US" dirty="0" smtClean="0"/>
              <a:t>University of Kentucky </a:t>
            </a:r>
            <a:br>
              <a:rPr lang="en-US" dirty="0" smtClean="0"/>
            </a:br>
            <a:r>
              <a:rPr lang="en-US" dirty="0" smtClean="0"/>
              <a:t>Transportation Center</a:t>
            </a:r>
            <a:br>
              <a:rPr lang="en-US" dirty="0" smtClean="0"/>
            </a:br>
            <a:r>
              <a:rPr lang="en-US" dirty="0" smtClean="0"/>
              <a:t>Research Updates</a:t>
            </a:r>
            <a:br>
              <a:rPr lang="en-US" dirty="0" smtClean="0"/>
            </a:br>
            <a:r>
              <a:rPr lang="en-US" dirty="0" smtClean="0"/>
              <a:t/>
            </a:r>
            <a:br>
              <a:rPr lang="en-US" dirty="0" smtClean="0"/>
            </a:br>
            <a:r>
              <a:rPr lang="en-US" dirty="0" smtClean="0"/>
              <a:t>Jennifer Walton, P.E.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33600"/>
          </a:xfrm>
        </p:spPr>
        <p:txBody>
          <a:bodyPr>
            <a:normAutofit/>
          </a:bodyPr>
          <a:lstStyle/>
          <a:p>
            <a:r>
              <a:rPr lang="en-US" dirty="0" smtClean="0"/>
              <a:t>SHRP II Training Update	</a:t>
            </a:r>
            <a:br>
              <a:rPr lang="en-US" dirty="0" smtClean="0"/>
            </a:br>
            <a:r>
              <a:rPr lang="en-US" dirty="0" smtClean="0"/>
              <a:t>Tony Young, FHWA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Vehicle Safety</a:t>
            </a:r>
            <a:endParaRPr lang="en-US" dirty="0"/>
          </a:p>
        </p:txBody>
      </p:sp>
      <p:sp>
        <p:nvSpPr>
          <p:cNvPr id="3" name="Content Placeholder 2"/>
          <p:cNvSpPr>
            <a:spLocks noGrp="1"/>
          </p:cNvSpPr>
          <p:nvPr>
            <p:ph idx="1"/>
          </p:nvPr>
        </p:nvSpPr>
        <p:spPr>
          <a:xfrm>
            <a:off x="304800" y="1828800"/>
            <a:ext cx="8382000" cy="4678363"/>
          </a:xfrm>
        </p:spPr>
        <p:txBody>
          <a:bodyPr/>
          <a:lstStyle/>
          <a:p>
            <a:r>
              <a:rPr lang="en-US" dirty="0" smtClean="0"/>
              <a:t>Offered by National Fire Protection Association</a:t>
            </a:r>
          </a:p>
          <a:p>
            <a:r>
              <a:rPr lang="en-US" dirty="0" smtClean="0"/>
              <a:t>Almost 14 million electric cars will be on the world’s roadways within 5 years</a:t>
            </a:r>
          </a:p>
          <a:p>
            <a:r>
              <a:rPr lang="en-US" dirty="0" smtClean="0"/>
              <a:t>Unique Challenges associated with EV’s</a:t>
            </a:r>
          </a:p>
          <a:p>
            <a:r>
              <a:rPr lang="en-US" dirty="0" smtClean="0"/>
              <a:t>2-hr course $17.00 to $19.00 a person</a:t>
            </a:r>
          </a:p>
          <a:p>
            <a:r>
              <a:rPr lang="en-US" dirty="0" smtClean="0"/>
              <a:t>Emergency Field Guide Available around $50</a:t>
            </a:r>
          </a:p>
          <a:p>
            <a:r>
              <a:rPr lang="en-US" dirty="0" smtClean="0"/>
              <a:t>First manual for instructors was published in 1993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List of Hybrid Vehicles in 2010	</a:t>
            </a:r>
            <a:endParaRPr lang="en-US" dirty="0"/>
          </a:p>
        </p:txBody>
      </p:sp>
      <p:sp>
        <p:nvSpPr>
          <p:cNvPr id="3" name="Content Placeholder 2"/>
          <p:cNvSpPr>
            <a:spLocks noGrp="1"/>
          </p:cNvSpPr>
          <p:nvPr>
            <p:ph idx="1"/>
          </p:nvPr>
        </p:nvSpPr>
        <p:spPr>
          <a:xfrm>
            <a:off x="457200" y="1143000"/>
            <a:ext cx="3048000" cy="5334000"/>
          </a:xfrm>
        </p:spPr>
        <p:txBody>
          <a:bodyPr>
            <a:normAutofit/>
          </a:bodyPr>
          <a:lstStyle/>
          <a:p>
            <a:r>
              <a:rPr lang="en-US" sz="2000" dirty="0" smtClean="0"/>
              <a:t>Honda Civic Hybrid</a:t>
            </a:r>
          </a:p>
          <a:p>
            <a:r>
              <a:rPr lang="en-US" sz="2000" dirty="0" smtClean="0"/>
              <a:t>Honda Insight</a:t>
            </a:r>
          </a:p>
          <a:p>
            <a:r>
              <a:rPr lang="en-US" sz="2000" dirty="0" smtClean="0"/>
              <a:t>Lexus GS, HS</a:t>
            </a:r>
          </a:p>
          <a:p>
            <a:r>
              <a:rPr lang="en-US" sz="2000" dirty="0" smtClean="0"/>
              <a:t>Chevy Malibu Hybrid</a:t>
            </a:r>
          </a:p>
          <a:p>
            <a:r>
              <a:rPr lang="en-US" sz="2000" dirty="0" smtClean="0"/>
              <a:t>Mercury Milan Hybrid</a:t>
            </a:r>
          </a:p>
          <a:p>
            <a:r>
              <a:rPr lang="en-US" sz="2000" dirty="0" smtClean="0"/>
              <a:t>Ford Fusion Hybrid</a:t>
            </a:r>
          </a:p>
          <a:p>
            <a:r>
              <a:rPr lang="en-US" sz="2000" dirty="0" smtClean="0"/>
              <a:t>Nissan </a:t>
            </a:r>
            <a:r>
              <a:rPr lang="en-US" sz="2000" dirty="0" err="1" smtClean="0"/>
              <a:t>Altima</a:t>
            </a:r>
            <a:r>
              <a:rPr lang="en-US" sz="2000" dirty="0" smtClean="0"/>
              <a:t> Hybrid</a:t>
            </a:r>
          </a:p>
          <a:p>
            <a:r>
              <a:rPr lang="en-US" sz="2000" dirty="0" smtClean="0"/>
              <a:t>Toyota Camry Hybrid</a:t>
            </a:r>
          </a:p>
          <a:p>
            <a:r>
              <a:rPr lang="en-US" sz="2000" dirty="0" smtClean="0"/>
              <a:t>Toyota </a:t>
            </a:r>
            <a:r>
              <a:rPr lang="en-US" sz="2000" dirty="0" err="1" smtClean="0"/>
              <a:t>Prius</a:t>
            </a:r>
            <a:endParaRPr lang="en-US" sz="2000" dirty="0" smtClean="0"/>
          </a:p>
          <a:p>
            <a:r>
              <a:rPr lang="en-US" sz="2000" dirty="0" smtClean="0"/>
              <a:t>Mercedes S400 Hybrid</a:t>
            </a:r>
          </a:p>
          <a:p>
            <a:r>
              <a:rPr lang="en-US" sz="2000" dirty="0" smtClean="0"/>
              <a:t>Cadillac Escalade Hybrid</a:t>
            </a:r>
          </a:p>
          <a:p>
            <a:r>
              <a:rPr lang="en-US" sz="2000" dirty="0" smtClean="0"/>
              <a:t>Chevy Tahoe Hybrid</a:t>
            </a:r>
          </a:p>
          <a:p>
            <a:r>
              <a:rPr lang="en-US" sz="2000" dirty="0" smtClean="0"/>
              <a:t>Ford Escape Hybrid</a:t>
            </a:r>
          </a:p>
          <a:p>
            <a:r>
              <a:rPr lang="en-US" sz="2000" dirty="0" smtClean="0"/>
              <a:t>GMC Yukon Hybrid</a:t>
            </a:r>
          </a:p>
          <a:p>
            <a:endParaRPr lang="en-US" sz="2000" dirty="0" smtClean="0"/>
          </a:p>
        </p:txBody>
      </p:sp>
      <p:sp>
        <p:nvSpPr>
          <p:cNvPr id="4" name="Content Placeholder 2"/>
          <p:cNvSpPr txBox="1">
            <a:spLocks/>
          </p:cNvSpPr>
          <p:nvPr/>
        </p:nvSpPr>
        <p:spPr>
          <a:xfrm>
            <a:off x="5410200" y="1219200"/>
            <a:ext cx="3048000" cy="5334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Lexus</a:t>
            </a:r>
            <a:r>
              <a:rPr kumimoji="0" lang="en-US" sz="2000" b="0" i="0" u="none" strike="noStrike" kern="1200" cap="none" spc="0" normalizeH="0" noProof="0" dirty="0" smtClean="0">
                <a:ln>
                  <a:noFill/>
                </a:ln>
                <a:solidFill>
                  <a:schemeClr val="tx1"/>
                </a:solidFill>
                <a:effectLst/>
                <a:uLnTx/>
                <a:uFillTx/>
                <a:latin typeface="+mn-lt"/>
                <a:ea typeface="+mn-ea"/>
                <a:cs typeface="+mn-cs"/>
              </a:rPr>
              <a:t> RX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Mazda</a:t>
            </a:r>
            <a:r>
              <a:rPr lang="en-US" sz="2000" dirty="0" smtClean="0"/>
              <a:t> Tribute Hybrid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Mercury</a:t>
            </a:r>
            <a:r>
              <a:rPr kumimoji="0" lang="en-US" sz="2000" b="0" i="0" u="none" strike="noStrike" kern="1200" cap="none" spc="0" normalizeH="0" noProof="0" dirty="0" smtClean="0">
                <a:ln>
                  <a:noFill/>
                </a:ln>
                <a:solidFill>
                  <a:schemeClr val="tx1"/>
                </a:solidFill>
                <a:effectLst/>
                <a:uLnTx/>
                <a:uFillTx/>
                <a:latin typeface="+mn-lt"/>
                <a:ea typeface="+mn-ea"/>
                <a:cs typeface="+mn-cs"/>
              </a:rPr>
              <a:t> Mariner Hybrid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Toyota</a:t>
            </a:r>
            <a:r>
              <a:rPr lang="en-US" sz="2000" dirty="0" smtClean="0"/>
              <a:t> Highlander Hybrid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Chevy</a:t>
            </a:r>
            <a:r>
              <a:rPr kumimoji="0" lang="en-US" sz="2000" b="0" i="0" u="none" strike="noStrike" kern="1200" cap="none" spc="0" normalizeH="0" noProof="0" dirty="0" smtClean="0">
                <a:ln>
                  <a:noFill/>
                </a:ln>
                <a:solidFill>
                  <a:schemeClr val="tx1"/>
                </a:solidFill>
                <a:effectLst/>
                <a:uLnTx/>
                <a:uFillTx/>
                <a:latin typeface="+mn-lt"/>
                <a:ea typeface="+mn-ea"/>
                <a:cs typeface="+mn-cs"/>
              </a:rPr>
              <a:t> Silverado Hybrid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GMC</a:t>
            </a:r>
            <a:r>
              <a:rPr lang="en-US" sz="2000" dirty="0" smtClean="0"/>
              <a:t> Sierra Hybrid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Saturn </a:t>
            </a:r>
            <a:r>
              <a:rPr lang="en-US" sz="2000" dirty="0" err="1" smtClean="0"/>
              <a:t>Vue</a:t>
            </a:r>
            <a:r>
              <a:rPr lang="en-US" sz="2000" dirty="0" smtClean="0"/>
              <a:t>, Aura</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Incident Review </a:t>
            </a:r>
            <a:endParaRPr lang="en-US" dirty="0"/>
          </a:p>
        </p:txBody>
      </p:sp>
      <p:pic>
        <p:nvPicPr>
          <p:cNvPr id="4" name="Content Placeholder 3" descr="Natcher Pkwy Accident Nov 29th.jpg"/>
          <p:cNvPicPr>
            <a:picLocks noGrp="1" noChangeAspect="1"/>
          </p:cNvPicPr>
          <p:nvPr>
            <p:ph idx="1"/>
          </p:nvPr>
        </p:nvPicPr>
        <p:blipFill>
          <a:blip r:embed="rId2" cstate="print"/>
          <a:stretch>
            <a:fillRect/>
          </a:stretch>
        </p:blipFill>
        <p:spPr>
          <a:xfrm>
            <a:off x="1828800" y="914400"/>
            <a:ext cx="5562600" cy="4155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685800" y="5181600"/>
            <a:ext cx="8229600" cy="16764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November 29</a:t>
            </a:r>
            <a:r>
              <a:rPr lang="en-US" sz="4400" b="1" baseline="30000" noProof="0" dirty="0" smtClean="0">
                <a:latin typeface="+mj-lt"/>
                <a:ea typeface="+mj-ea"/>
                <a:cs typeface="+mj-cs"/>
              </a:rPr>
              <a:t>th</a:t>
            </a:r>
            <a:r>
              <a:rPr lang="en-US" sz="4400" b="1" noProof="0" dirty="0" smtClean="0">
                <a:latin typeface="+mj-lt"/>
                <a:ea typeface="+mj-ea"/>
                <a:cs typeface="+mj-cs"/>
              </a:rPr>
              <a:t> </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Natcher</a:t>
            </a:r>
            <a:r>
              <a:rPr kumimoji="0" lang="en-US" sz="4400" b="1" i="0" u="none" strike="noStrike" kern="1200" cap="none" spc="0" normalizeH="0" noProof="0" dirty="0" smtClean="0">
                <a:ln>
                  <a:noFill/>
                </a:ln>
                <a:solidFill>
                  <a:schemeClr val="tx1"/>
                </a:solidFill>
                <a:effectLst/>
                <a:uLnTx/>
                <a:uFillTx/>
                <a:latin typeface="+mj-lt"/>
                <a:ea typeface="+mj-ea"/>
                <a:cs typeface="+mj-cs"/>
              </a:rPr>
              <a:t> Pkwy MP 10 SB</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smtClean="0">
                <a:latin typeface="+mj-lt"/>
                <a:ea typeface="+mj-ea"/>
                <a:cs typeface="+mj-cs"/>
              </a:rPr>
              <a:t>Driver fell asleep,</a:t>
            </a:r>
            <a:r>
              <a:rPr lang="en-US" sz="4400" dirty="0" smtClean="0">
                <a:latin typeface="+mj-lt"/>
                <a:ea typeface="+mj-ea"/>
                <a:cs typeface="+mj-cs"/>
              </a:rPr>
              <a:t> woke up very close to back of a semi, jerked the wheel, overturned in the median and landed on the passenger side. Escaped through driver’s side window and vehicle began to burn. Possible head injuries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GM Service Technical College provides First Responder Guides (FRG) and Quick Reference (QR) Sheets </a:t>
            </a:r>
            <a:r>
              <a:rPr lang="en-US" sz="2000" i="1" dirty="0" smtClean="0"/>
              <a:t>free of charge to First Responders. FRGs and QRs can be displayed in a classroom as long as they are represented as GM information and are not modified in any way. </a:t>
            </a:r>
            <a:br>
              <a:rPr lang="en-US" sz="2000" i="1" dirty="0" smtClean="0"/>
            </a:br>
            <a:r>
              <a:rPr lang="en-US" sz="2000" dirty="0" smtClean="0"/>
              <a:t>GM’s First Responder Guides are available at www.gmstc.com </a:t>
            </a:r>
            <a:endParaRPr lang="en-US" sz="2000" dirty="0"/>
          </a:p>
        </p:txBody>
      </p:sp>
      <p:pic>
        <p:nvPicPr>
          <p:cNvPr id="4" name="Content Placeholder 3" descr="do not cut1.bmp"/>
          <p:cNvPicPr>
            <a:picLocks noGrp="1" noChangeAspect="1"/>
          </p:cNvPicPr>
          <p:nvPr>
            <p:ph idx="1"/>
          </p:nvPr>
        </p:nvPicPr>
        <p:blipFill>
          <a:blip r:embed="rId2" cstate="print"/>
          <a:stretch>
            <a:fillRect/>
          </a:stretch>
        </p:blipFill>
        <p:spPr>
          <a:xfrm>
            <a:off x="1371600" y="1981200"/>
            <a:ext cx="6368338"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E-Assist Vehicles</a:t>
            </a:r>
            <a:endParaRPr lang="en-US" dirty="0"/>
          </a:p>
        </p:txBody>
      </p:sp>
      <p:sp>
        <p:nvSpPr>
          <p:cNvPr id="3" name="Content Placeholder 2"/>
          <p:cNvSpPr>
            <a:spLocks noGrp="1"/>
          </p:cNvSpPr>
          <p:nvPr>
            <p:ph idx="1"/>
          </p:nvPr>
        </p:nvSpPr>
        <p:spPr/>
        <p:txBody>
          <a:bodyPr/>
          <a:lstStyle/>
          <a:p>
            <a:r>
              <a:rPr lang="en-US" dirty="0" smtClean="0"/>
              <a:t>Vehicles which store power as the driver applies the brakes</a:t>
            </a:r>
          </a:p>
          <a:p>
            <a:r>
              <a:rPr lang="en-US" dirty="0" smtClean="0"/>
              <a:t>Standard in the 2013 Buick Regal</a:t>
            </a:r>
          </a:p>
          <a:p>
            <a:r>
              <a:rPr lang="en-US" dirty="0" smtClean="0"/>
              <a:t>2012 Buick </a:t>
            </a:r>
            <a:r>
              <a:rPr lang="en-US" dirty="0" err="1" smtClean="0"/>
              <a:t>Lacross</a:t>
            </a:r>
            <a:endParaRPr lang="en-US" dirty="0" smtClean="0"/>
          </a:p>
          <a:p>
            <a:r>
              <a:rPr lang="en-US" dirty="0" smtClean="0"/>
              <a:t>2013 Chevy Malibu Eco uses exterior </a:t>
            </a:r>
            <a:r>
              <a:rPr lang="en-US" dirty="0" err="1" smtClean="0"/>
              <a:t>badging</a:t>
            </a:r>
            <a:endParaRPr lang="en-US" dirty="0" smtClean="0"/>
          </a:p>
          <a:p>
            <a:r>
              <a:rPr lang="en-US" dirty="0" smtClean="0"/>
              <a:t>2014 Chevy Equinox</a:t>
            </a:r>
          </a:p>
          <a:p>
            <a:endParaRPr lang="en-US" dirty="0" smtClean="0"/>
          </a:p>
          <a:p>
            <a:endParaRPr lang="en-US" dirty="0" smtClean="0"/>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achel.fortson\Desktop\Snap2.bmp"/>
          <p:cNvPicPr>
            <a:picLocks noChangeAspect="1" noChangeArrowheads="1"/>
          </p:cNvPicPr>
          <p:nvPr/>
        </p:nvPicPr>
        <p:blipFill>
          <a:blip r:embed="rId2" cstate="print"/>
          <a:srcRect/>
          <a:stretch>
            <a:fillRect/>
          </a:stretch>
        </p:blipFill>
        <p:spPr bwMode="auto">
          <a:xfrm>
            <a:off x="4343400" y="152400"/>
            <a:ext cx="4714199" cy="6627655"/>
          </a:xfrm>
          <a:prstGeom prst="rect">
            <a:avLst/>
          </a:prstGeom>
          <a:noFill/>
        </p:spPr>
      </p:pic>
      <p:pic>
        <p:nvPicPr>
          <p:cNvPr id="2052" name="Picture 4" descr="http://nfpa.typepad.com/.a/6a00d8351b9f3453ef016304d9011b970d-450wi"/>
          <p:cNvPicPr>
            <a:picLocks noChangeAspect="1" noChangeArrowheads="1"/>
          </p:cNvPicPr>
          <p:nvPr/>
        </p:nvPicPr>
        <p:blipFill>
          <a:blip r:embed="rId3" cstate="print"/>
          <a:srcRect/>
          <a:stretch>
            <a:fillRect/>
          </a:stretch>
        </p:blipFill>
        <p:spPr bwMode="auto">
          <a:xfrm>
            <a:off x="0" y="457200"/>
            <a:ext cx="4286250" cy="2505076"/>
          </a:xfrm>
          <a:prstGeom prst="rect">
            <a:avLst/>
          </a:prstGeom>
          <a:noFill/>
        </p:spPr>
      </p:pic>
      <p:pic>
        <p:nvPicPr>
          <p:cNvPr id="2053" name="Picture 5" descr="C:\Documents and Settings\rachel.fortson\Desktop\V4-312129960_jpgq80MaxW500.jpg"/>
          <p:cNvPicPr>
            <a:picLocks noChangeAspect="1" noChangeArrowheads="1"/>
          </p:cNvPicPr>
          <p:nvPr/>
        </p:nvPicPr>
        <p:blipFill>
          <a:blip r:embed="rId4" cstate="print"/>
          <a:srcRect/>
          <a:stretch>
            <a:fillRect/>
          </a:stretch>
        </p:blipFill>
        <p:spPr bwMode="auto">
          <a:xfrm>
            <a:off x="304800" y="3276600"/>
            <a:ext cx="3733800" cy="304667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Construction/Parades/Marathons</a:t>
            </a:r>
            <a:endParaRPr lang="en-US" dirty="0"/>
          </a:p>
        </p:txBody>
      </p:sp>
      <p:sp>
        <p:nvSpPr>
          <p:cNvPr id="3" name="Content Placeholder 2"/>
          <p:cNvSpPr>
            <a:spLocks noGrp="1"/>
          </p:cNvSpPr>
          <p:nvPr>
            <p:ph idx="1"/>
          </p:nvPr>
        </p:nvSpPr>
        <p:spPr>
          <a:xfrm>
            <a:off x="457200" y="1600200"/>
            <a:ext cx="4572000" cy="4525963"/>
          </a:xfrm>
        </p:spPr>
        <p:txBody>
          <a:bodyPr/>
          <a:lstStyle/>
          <a:p>
            <a:r>
              <a:rPr lang="en-US" dirty="0" smtClean="0"/>
              <a:t>Widening of I-65 Update</a:t>
            </a:r>
          </a:p>
          <a:p>
            <a:r>
              <a:rPr lang="en-US" dirty="0" smtClean="0"/>
              <a:t>17</a:t>
            </a:r>
            <a:r>
              <a:rPr lang="en-US" baseline="30000" dirty="0" smtClean="0"/>
              <a:t>th</a:t>
            </a:r>
            <a:r>
              <a:rPr lang="en-US" dirty="0" smtClean="0"/>
              <a:t> annual Total Fitness Connection Marathon 3/23/13</a:t>
            </a:r>
            <a:endParaRPr lang="en-US" dirty="0"/>
          </a:p>
        </p:txBody>
      </p:sp>
      <p:pic>
        <p:nvPicPr>
          <p:cNvPr id="1026" name="Picture 2" descr="Run Walk Course Map"/>
          <p:cNvPicPr>
            <a:picLocks noChangeAspect="1" noChangeArrowheads="1"/>
          </p:cNvPicPr>
          <p:nvPr/>
        </p:nvPicPr>
        <p:blipFill>
          <a:blip r:embed="rId2" cstate="print"/>
          <a:srcRect/>
          <a:stretch>
            <a:fillRect/>
          </a:stretch>
        </p:blipFill>
        <p:spPr bwMode="auto">
          <a:xfrm>
            <a:off x="5105400" y="1524000"/>
            <a:ext cx="3807968" cy="48672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2"/>
          <p:cNvSpPr txBox="1">
            <a:spLocks/>
          </p:cNvSpPr>
          <p:nvPr/>
        </p:nvSpPr>
        <p:spPr>
          <a:xfrm>
            <a:off x="0" y="1219200"/>
            <a:ext cx="9067800" cy="2438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Kentucky</a:t>
            </a:r>
            <a:r>
              <a:rPr kumimoji="0" lang="en-US" sz="3200" b="0" i="0" u="none" strike="noStrike" kern="1200" cap="none" spc="0" normalizeH="0" noProof="0" dirty="0" smtClean="0">
                <a:ln>
                  <a:noFill/>
                </a:ln>
                <a:solidFill>
                  <a:schemeClr val="tx1"/>
                </a:solidFill>
                <a:effectLst/>
                <a:uLnTx/>
                <a:uFillTx/>
                <a:latin typeface="+mn-lt"/>
                <a:ea typeface="+mn-ea"/>
                <a:cs typeface="+mn-cs"/>
              </a:rPr>
              <a:t> Lifesaver’s Conference is not in </a:t>
            </a:r>
            <a:r>
              <a:rPr kumimoji="0" lang="en-US" sz="3200" b="0" i="0" u="none" strike="noStrike" kern="1200" cap="none" spc="0" normalizeH="0" noProof="0" dirty="0" smtClean="0">
                <a:ln>
                  <a:noFill/>
                </a:ln>
                <a:solidFill>
                  <a:schemeClr val="tx1"/>
                </a:solidFill>
                <a:effectLst/>
                <a:uLnTx/>
                <a:uFillTx/>
                <a:latin typeface="+mn-lt"/>
                <a:ea typeface="+mn-ea"/>
                <a:cs typeface="+mn-cs"/>
              </a:rPr>
              <a:t>April this year </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When?</a:t>
            </a:r>
            <a:r>
              <a:rPr lang="en-US" sz="3200" dirty="0" smtClean="0"/>
              <a:t> </a:t>
            </a:r>
            <a:r>
              <a:rPr lang="en-US" sz="3200" baseline="0" dirty="0" smtClean="0"/>
              <a:t>August</a:t>
            </a:r>
            <a:r>
              <a:rPr lang="en-US" sz="3200" dirty="0" smtClean="0"/>
              <a:t> 5-7 2013 (Mon-Wed)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 </a:t>
            </a:r>
            <a:r>
              <a:rPr lang="en-US" sz="3200" dirty="0" smtClean="0"/>
              <a:t>Louisville Marriott </a:t>
            </a:r>
            <a:r>
              <a:rPr lang="en-US" sz="3200" dirty="0" smtClean="0"/>
              <a:t>Downtown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Costs only $150-$200</a:t>
            </a:r>
            <a:r>
              <a:rPr kumimoji="0" lang="en-US" sz="3200" b="0" i="0" u="none" strike="noStrike" kern="1200" cap="none" spc="0" normalizeH="0" noProof="0" dirty="0" smtClean="0">
                <a:ln>
                  <a:noFill/>
                </a:ln>
                <a:solidFill>
                  <a:schemeClr val="tx1"/>
                </a:solidFill>
                <a:effectLst/>
                <a:uLnTx/>
                <a:uFillTx/>
                <a:latin typeface="+mn-lt"/>
                <a:ea typeface="+mn-ea"/>
                <a:cs typeface="+mn-cs"/>
              </a:rPr>
              <a:t> and </a:t>
            </a:r>
            <a:r>
              <a:rPr lang="en-US" sz="3200" dirty="0" smtClean="0"/>
              <a:t>f</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ood</a:t>
            </a:r>
            <a:r>
              <a:rPr kumimoji="0" lang="en-US" sz="3200" b="0" i="0" u="none" strike="noStrike" kern="1200" cap="none" spc="0" normalizeH="0" noProof="0" dirty="0" smtClean="0">
                <a:ln>
                  <a:noFill/>
                </a:ln>
                <a:solidFill>
                  <a:schemeClr val="tx1"/>
                </a:solidFill>
                <a:effectLst/>
                <a:uLnTx/>
                <a:uFillTx/>
                <a:latin typeface="+mn-lt"/>
                <a:ea typeface="+mn-ea"/>
                <a:cs typeface="+mn-cs"/>
              </a:rPr>
              <a:t> is provided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top_banner_lifesavers.png"/>
          <p:cNvPicPr>
            <a:picLocks noChangeAspect="1"/>
          </p:cNvPicPr>
          <p:nvPr/>
        </p:nvPicPr>
        <p:blipFill>
          <a:blip r:embed="rId2" cstate="print"/>
          <a:stretch>
            <a:fillRect/>
          </a:stretch>
        </p:blipFill>
        <p:spPr>
          <a:xfrm>
            <a:off x="152400" y="4724400"/>
            <a:ext cx="8879452" cy="121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a:t>
            </a:r>
            <a:r>
              <a:rPr lang="en-US" dirty="0" smtClean="0"/>
              <a:t>Attend Lifesavers?</a:t>
            </a:r>
            <a:endParaRPr lang="en-US" dirty="0"/>
          </a:p>
        </p:txBody>
      </p:sp>
      <p:sp>
        <p:nvSpPr>
          <p:cNvPr id="3" name="Content Placeholder 2"/>
          <p:cNvSpPr>
            <a:spLocks noGrp="1"/>
          </p:cNvSpPr>
          <p:nvPr>
            <p:ph idx="1"/>
          </p:nvPr>
        </p:nvSpPr>
        <p:spPr>
          <a:xfrm>
            <a:off x="457200" y="1600201"/>
            <a:ext cx="8229600" cy="4114800"/>
          </a:xfrm>
        </p:spPr>
        <p:txBody>
          <a:bodyPr>
            <a:normAutofit fontScale="92500" lnSpcReduction="20000"/>
          </a:bodyPr>
          <a:lstStyle/>
          <a:p>
            <a:r>
              <a:rPr lang="en-US" dirty="0" smtClean="0"/>
              <a:t>Community traffic safety programs  </a:t>
            </a:r>
          </a:p>
          <a:p>
            <a:r>
              <a:rPr lang="en-US" dirty="0" smtClean="0"/>
              <a:t>Injury prevention programs  </a:t>
            </a:r>
          </a:p>
          <a:p>
            <a:r>
              <a:rPr lang="en-US" dirty="0" smtClean="0"/>
              <a:t>Prosecutors and judges involved in traffic safety issues  </a:t>
            </a:r>
          </a:p>
          <a:p>
            <a:r>
              <a:rPr lang="en-US" dirty="0" smtClean="0"/>
              <a:t>State and local law enforcement  </a:t>
            </a:r>
          </a:p>
          <a:p>
            <a:r>
              <a:rPr lang="en-US" dirty="0" smtClean="0"/>
              <a:t>Federal and state highway safety agencies  </a:t>
            </a:r>
          </a:p>
          <a:p>
            <a:r>
              <a:rPr lang="en-US" dirty="0" smtClean="0"/>
              <a:t>State and local emergency medical services, and public health  </a:t>
            </a:r>
          </a:p>
          <a:p>
            <a:r>
              <a:rPr lang="en-US" dirty="0" smtClean="0"/>
              <a:t>Child passenger safety professionals</a:t>
            </a:r>
            <a:endParaRPr lang="en-US" dirty="0"/>
          </a:p>
        </p:txBody>
      </p:sp>
      <p:sp>
        <p:nvSpPr>
          <p:cNvPr id="4" name="Content Placeholder 2"/>
          <p:cNvSpPr txBox="1">
            <a:spLocks/>
          </p:cNvSpPr>
          <p:nvPr/>
        </p:nvSpPr>
        <p:spPr>
          <a:xfrm>
            <a:off x="457200" y="5456237"/>
            <a:ext cx="8229600" cy="14017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Thank you for coming!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Next meeting will be in June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8800"/>
            <a:ext cx="7162800" cy="609600"/>
          </a:xfrm>
        </p:spPr>
        <p:txBody>
          <a:bodyPr>
            <a:normAutofit fontScale="90000"/>
          </a:bodyPr>
          <a:lstStyle/>
          <a:p>
            <a:r>
              <a:rPr lang="en-US" sz="3100" b="1" dirty="0" smtClean="0"/>
              <a:t>Tues, Dec 18</a:t>
            </a:r>
            <a:r>
              <a:rPr lang="en-US" sz="3100" b="1" baseline="30000" dirty="0" smtClean="0"/>
              <a:t>th</a:t>
            </a:r>
            <a:r>
              <a:rPr lang="en-US" sz="3100" b="1" dirty="0" smtClean="0"/>
              <a:t> 12pm US </a:t>
            </a:r>
            <a:r>
              <a:rPr lang="en-US" sz="3100" b="1" dirty="0" smtClean="0"/>
              <a:t>68/Bypass </a:t>
            </a:r>
            <a:r>
              <a:rPr lang="en-US" sz="3100" b="1" dirty="0" smtClean="0"/>
              <a:t>Russellville </a:t>
            </a:r>
            <a:br>
              <a:rPr lang="en-US" sz="3100" b="1" dirty="0" smtClean="0"/>
            </a:br>
            <a:r>
              <a:rPr lang="en-US" sz="3100" dirty="0" smtClean="0"/>
              <a:t>Semi was preparing to make a right turn onto the bypass and a pin broke, causing the 65 ton steel bridge to fall into the roadway. Was loaded back onto unit 1 for transport. </a:t>
            </a:r>
            <a:r>
              <a:rPr lang="en-US" dirty="0" smtClean="0"/>
              <a:t/>
            </a:r>
            <a:br>
              <a:rPr lang="en-US" dirty="0" smtClean="0"/>
            </a:br>
            <a:endParaRPr lang="en-US" dirty="0"/>
          </a:p>
        </p:txBody>
      </p:sp>
      <p:pic>
        <p:nvPicPr>
          <p:cNvPr id="4" name="Content Placeholder 3" descr="I beam 12-18-2012.JPG"/>
          <p:cNvPicPr>
            <a:picLocks noGrp="1" noChangeAspect="1"/>
          </p:cNvPicPr>
          <p:nvPr>
            <p:ph idx="1"/>
          </p:nvPr>
        </p:nvPicPr>
        <p:blipFill>
          <a:blip r:embed="rId2" cstate="print"/>
          <a:stretch>
            <a:fillRect/>
          </a:stretch>
        </p:blipFill>
        <p:spPr>
          <a:xfrm>
            <a:off x="1219200" y="0"/>
            <a:ext cx="605955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229600" cy="1752600"/>
          </a:xfrm>
        </p:spPr>
        <p:txBody>
          <a:bodyPr>
            <a:noAutofit/>
          </a:bodyPr>
          <a:lstStyle/>
          <a:p>
            <a:r>
              <a:rPr lang="en-US" sz="2800" dirty="0" smtClean="0"/>
              <a:t>Jan 30th I </a:t>
            </a:r>
            <a:r>
              <a:rPr lang="en-US" sz="2800" dirty="0" smtClean="0"/>
              <a:t>65 MP 38 SB </a:t>
            </a:r>
            <a:br>
              <a:rPr lang="en-US" sz="2800" dirty="0" smtClean="0"/>
            </a:br>
            <a:r>
              <a:rPr lang="en-US" sz="2800" dirty="0" smtClean="0"/>
              <a:t>Straight Line Winds/</a:t>
            </a:r>
            <a:r>
              <a:rPr lang="en-US" sz="2800" dirty="0" smtClean="0"/>
              <a:t>F2 Tornado? </a:t>
            </a:r>
            <a:r>
              <a:rPr lang="en-US" sz="2800" dirty="0" smtClean="0"/>
              <a:t>Driver veered</a:t>
            </a:r>
            <a:r>
              <a:rPr lang="en-US" sz="2800" dirty="0" smtClean="0"/>
              <a:t> to left barrier, hit the barrier overturned on passenger side then skid across 3 lanes</a:t>
            </a:r>
            <a:endParaRPr lang="en-US" sz="2800" dirty="0"/>
          </a:p>
        </p:txBody>
      </p:sp>
      <p:sp>
        <p:nvSpPr>
          <p:cNvPr id="3" name="Content Placeholder 2"/>
          <p:cNvSpPr>
            <a:spLocks noGrp="1"/>
          </p:cNvSpPr>
          <p:nvPr>
            <p:ph idx="1"/>
          </p:nvPr>
        </p:nvSpPr>
        <p:spPr>
          <a:xfrm>
            <a:off x="457200" y="1600201"/>
            <a:ext cx="8229600" cy="2438399"/>
          </a:xfrm>
        </p:spPr>
        <p:txBody>
          <a:bodyPr>
            <a:normAutofit/>
          </a:bodyPr>
          <a:lstStyle/>
          <a:p>
            <a:endParaRPr lang="en-US" dirty="0"/>
          </a:p>
          <a:p>
            <a:endParaRPr lang="en-US" dirty="0" smtClean="0"/>
          </a:p>
          <a:p>
            <a:endParaRPr lang="en-US" dirty="0"/>
          </a:p>
          <a:p>
            <a:endParaRPr lang="en-US" dirty="0" smtClean="0"/>
          </a:p>
          <a:p>
            <a:endParaRPr lang="en-US" dirty="0" smtClean="0"/>
          </a:p>
        </p:txBody>
      </p:sp>
      <p:pic>
        <p:nvPicPr>
          <p:cNvPr id="4" name="Picture 3" descr="semi smiths grove.jpg"/>
          <p:cNvPicPr>
            <a:picLocks noChangeAspect="1"/>
          </p:cNvPicPr>
          <p:nvPr/>
        </p:nvPicPr>
        <p:blipFill>
          <a:blip r:embed="rId2" cstate="print"/>
          <a:stretch>
            <a:fillRect/>
          </a:stretch>
        </p:blipFill>
        <p:spPr>
          <a:xfrm>
            <a:off x="1447800" y="152400"/>
            <a:ext cx="6248400"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D3/D4 Detour Plan for Major Incidents </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sz="2400" dirty="0" smtClean="0"/>
              <a:t>I-65 </a:t>
            </a:r>
            <a:r>
              <a:rPr lang="en-US" sz="2400" dirty="0"/>
              <a:t>widening between Horse Cave and Cave City will not be completed </a:t>
            </a:r>
            <a:r>
              <a:rPr lang="en-US" sz="2400" dirty="0" smtClean="0"/>
              <a:t>until late 2014</a:t>
            </a:r>
          </a:p>
          <a:p>
            <a:r>
              <a:rPr lang="en-US" sz="2400" dirty="0" smtClean="0"/>
              <a:t>For complete closure of the interstate both north and south directions that is greater than 2 hrs</a:t>
            </a:r>
          </a:p>
          <a:p>
            <a:r>
              <a:rPr lang="en-US" sz="2400" dirty="0" smtClean="0"/>
              <a:t>Official detour will be local </a:t>
            </a:r>
            <a:r>
              <a:rPr lang="en-US" sz="2400" dirty="0" smtClean="0"/>
              <a:t>and if message boards are activated, the boards </a:t>
            </a:r>
            <a:r>
              <a:rPr lang="en-US" sz="2400" dirty="0" smtClean="0"/>
              <a:t>will display the location (MP) of the accident and advise motorists to take WK to </a:t>
            </a:r>
            <a:r>
              <a:rPr lang="en-US" sz="2400" dirty="0" err="1" smtClean="0"/>
              <a:t>Natcher</a:t>
            </a:r>
            <a:r>
              <a:rPr lang="en-US" sz="2400" dirty="0" smtClean="0"/>
              <a:t> Pkwy if SB and </a:t>
            </a:r>
            <a:r>
              <a:rPr lang="en-US" sz="2400" dirty="0" err="1" smtClean="0"/>
              <a:t>Natcher</a:t>
            </a:r>
            <a:r>
              <a:rPr lang="en-US" sz="2400" dirty="0" smtClean="0"/>
              <a:t> Pkwy to WK if </a:t>
            </a:r>
            <a:r>
              <a:rPr lang="en-US" sz="2400" dirty="0" smtClean="0"/>
              <a:t>NB, flip down signs activated </a:t>
            </a:r>
            <a:endParaRPr lang="en-US" sz="2400" dirty="0" smtClean="0"/>
          </a:p>
          <a:p>
            <a:r>
              <a:rPr lang="en-US" sz="2400" dirty="0" smtClean="0"/>
              <a:t>Split Detour will keep one lane open NB on 31W and one lane open SB on 31E for other emergencies and allow tow operators and other responders to access the scene</a:t>
            </a:r>
          </a:p>
          <a:p>
            <a:r>
              <a:rPr lang="en-US" sz="2400" dirty="0" smtClean="0"/>
              <a:t>For minor incidents &lt; 2 hrs just use 31W for both directions</a:t>
            </a:r>
          </a:p>
          <a:p>
            <a:r>
              <a:rPr lang="en-US" sz="2400" dirty="0" smtClean="0"/>
              <a:t>Incident Duration/Detour Route is at the discretion of the Incident Commander and implemented by KYTC personnel</a:t>
            </a:r>
          </a:p>
          <a:p>
            <a:endParaRPr lang="en-US" sz="2400" dirty="0"/>
          </a:p>
          <a:p>
            <a:endParaRPr lang="en-US" sz="24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US" sz="2800" dirty="0" smtClean="0"/>
              <a:t>I 65 Closed Both Directions between Exit 53 and Exit 58</a:t>
            </a:r>
            <a:endParaRPr lang="en-US" sz="2800" dirty="0"/>
          </a:p>
        </p:txBody>
      </p:sp>
      <p:pic>
        <p:nvPicPr>
          <p:cNvPr id="2050" name="Picture 2" descr="C:\Documents and Settings\rachel.fortson\Desktop\Picture1.bmp"/>
          <p:cNvPicPr>
            <a:picLocks noChangeAspect="1" noChangeArrowheads="1"/>
          </p:cNvPicPr>
          <p:nvPr/>
        </p:nvPicPr>
        <p:blipFill>
          <a:blip r:embed="rId3" cstate="print"/>
          <a:srcRect/>
          <a:stretch>
            <a:fillRect/>
          </a:stretch>
        </p:blipFill>
        <p:spPr bwMode="auto">
          <a:xfrm>
            <a:off x="762000" y="838200"/>
            <a:ext cx="7772399" cy="586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ve City Detour Route Signage.BMP"/>
          <p:cNvPicPr>
            <a:picLocks noGrp="1" noChangeAspect="1"/>
          </p:cNvPicPr>
          <p:nvPr>
            <p:ph idx="1"/>
          </p:nvPr>
        </p:nvPicPr>
        <p:blipFill>
          <a:blip r:embed="rId2" cstate="print"/>
          <a:stretch>
            <a:fillRect/>
          </a:stretch>
        </p:blipFill>
        <p:spPr>
          <a:xfrm>
            <a:off x="228600" y="1676400"/>
            <a:ext cx="8614707"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590800" y="304800"/>
            <a:ext cx="4191000" cy="769441"/>
          </a:xfrm>
          <a:prstGeom prst="rect">
            <a:avLst/>
          </a:prstGeom>
          <a:noFill/>
        </p:spPr>
        <p:txBody>
          <a:bodyPr wrap="square" rtlCol="0">
            <a:spAutoFit/>
          </a:bodyPr>
          <a:lstStyle/>
          <a:p>
            <a:r>
              <a:rPr lang="en-US" sz="4400" dirty="0" smtClean="0"/>
              <a:t>Cave City Detour</a:t>
            </a:r>
            <a:endParaRPr lang="en-US"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Cave City Detour</a:t>
            </a:r>
            <a:endParaRPr lang="en-US" dirty="0"/>
          </a:p>
        </p:txBody>
      </p:sp>
      <p:pic>
        <p:nvPicPr>
          <p:cNvPr id="6" name="Content Placeholder 5" descr="Cave City Area detour signage.bmp"/>
          <p:cNvPicPr>
            <a:picLocks noGrp="1" noChangeAspect="1"/>
          </p:cNvPicPr>
          <p:nvPr>
            <p:ph idx="1"/>
          </p:nvPr>
        </p:nvPicPr>
        <p:blipFill>
          <a:blip r:embed="rId2" cstate="print"/>
          <a:stretch>
            <a:fillRect/>
          </a:stretch>
        </p:blipFill>
        <p:spPr>
          <a:xfrm>
            <a:off x="1447800" y="1428604"/>
            <a:ext cx="6028198" cy="4697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sz="2800" dirty="0" smtClean="0"/>
              <a:t>Proposed signing at </a:t>
            </a:r>
            <a:r>
              <a:rPr lang="en-US" sz="2800" dirty="0" err="1" smtClean="0"/>
              <a:t>Natcher</a:t>
            </a:r>
            <a:r>
              <a:rPr lang="en-US" sz="2800" dirty="0" smtClean="0"/>
              <a:t> Pkwy/WK Pkwy Interchange in District 2 near Central City/Beaver Dam</a:t>
            </a:r>
            <a:endParaRPr lang="en-US" sz="2800" dirty="0"/>
          </a:p>
        </p:txBody>
      </p:sp>
      <p:pic>
        <p:nvPicPr>
          <p:cNvPr id="1026" name="Picture 2" descr="C:\Documents and Settings\rachel.fortson\Desktop\to North 65.bmp"/>
          <p:cNvPicPr>
            <a:picLocks noChangeAspect="1" noChangeArrowheads="1"/>
          </p:cNvPicPr>
          <p:nvPr/>
        </p:nvPicPr>
        <p:blipFill>
          <a:blip r:embed="rId2" cstate="print"/>
          <a:srcRect/>
          <a:stretch>
            <a:fillRect/>
          </a:stretch>
        </p:blipFill>
        <p:spPr bwMode="auto">
          <a:xfrm>
            <a:off x="2209800" y="990600"/>
            <a:ext cx="4687925" cy="2697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Documents and Settings\rachel.fortson\Desktop\to south 65.bmp"/>
          <p:cNvPicPr>
            <a:picLocks noChangeAspect="1" noChangeArrowheads="1"/>
          </p:cNvPicPr>
          <p:nvPr/>
        </p:nvPicPr>
        <p:blipFill>
          <a:blip r:embed="rId3" cstate="print"/>
          <a:srcRect/>
          <a:stretch>
            <a:fillRect/>
          </a:stretch>
        </p:blipFill>
        <p:spPr bwMode="auto">
          <a:xfrm>
            <a:off x="304800" y="3962400"/>
            <a:ext cx="4313238" cy="2448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Documents and Settings\rachel.fortson\Desktop\to south 65 now.bmp"/>
          <p:cNvPicPr>
            <a:picLocks noChangeAspect="1" noChangeArrowheads="1"/>
          </p:cNvPicPr>
          <p:nvPr/>
        </p:nvPicPr>
        <p:blipFill>
          <a:blip r:embed="rId4" cstate="print"/>
          <a:srcRect/>
          <a:stretch>
            <a:fillRect/>
          </a:stretch>
        </p:blipFill>
        <p:spPr bwMode="auto">
          <a:xfrm>
            <a:off x="4800600" y="3962400"/>
            <a:ext cx="4222349" cy="2416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0B473D721FD34E9DDB473D8A18ADAE" ma:contentTypeVersion="3" ma:contentTypeDescription="Create a new document." ma:contentTypeScope="" ma:versionID="069b3bf3246bc728657569e6ea28eeb1">
  <xsd:schema xmlns:xsd="http://www.w3.org/2001/XMLSchema" xmlns:xs="http://www.w3.org/2001/XMLSchema" xmlns:p="http://schemas.microsoft.com/office/2006/metadata/properties" xmlns:ns1="http://schemas.microsoft.com/sharepoint/v3" targetNamespace="http://schemas.microsoft.com/office/2006/metadata/properties" ma:root="true" ma:fieldsID="b599c295a83f6125770536f32d9fe3e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3496E9-CC23-4306-9D47-8EEB535DC3B8}"/>
</file>

<file path=customXml/itemProps2.xml><?xml version="1.0" encoding="utf-8"?>
<ds:datastoreItem xmlns:ds="http://schemas.openxmlformats.org/officeDocument/2006/customXml" ds:itemID="{04748317-7307-4AC2-B422-2433A5671DCF}"/>
</file>

<file path=customXml/itemProps3.xml><?xml version="1.0" encoding="utf-8"?>
<ds:datastoreItem xmlns:ds="http://schemas.openxmlformats.org/officeDocument/2006/customXml" ds:itemID="{92099C4B-EE5E-4E77-B2C6-BBBED6121A8A}"/>
</file>

<file path=docProps/app.xml><?xml version="1.0" encoding="utf-8"?>
<Properties xmlns="http://schemas.openxmlformats.org/officeDocument/2006/extended-properties" xmlns:vt="http://schemas.openxmlformats.org/officeDocument/2006/docPropsVTypes">
  <TotalTime>634</TotalTime>
  <Words>674</Words>
  <Application>Microsoft Office PowerPoint</Application>
  <PresentationFormat>On-screen Show (4:3)</PresentationFormat>
  <Paragraphs>113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KYTC D3 Incident Mgt Meeting</vt:lpstr>
      <vt:lpstr>Incident Review </vt:lpstr>
      <vt:lpstr>Tues, Dec 18th 12pm US 68/Bypass Russellville  Semi was preparing to make a right turn onto the bypass and a pin broke, causing the 65 ton steel bridge to fall into the roadway. Was loaded back onto unit 1 for transport.  </vt:lpstr>
      <vt:lpstr>Jan 30th I 65 MP 38 SB  Straight Line Winds/F2 Tornado? Driver veered to left barrier, hit the barrier overturned on passenger side then skid across 3 lanes</vt:lpstr>
      <vt:lpstr>D3/D4 Detour Plan for Major Incidents </vt:lpstr>
      <vt:lpstr>I 65 Closed Both Directions between Exit 53 and Exit 58</vt:lpstr>
      <vt:lpstr>Slide 7</vt:lpstr>
      <vt:lpstr>Cave City Detour</vt:lpstr>
      <vt:lpstr>Proposed signing at Natcher Pkwy/WK Pkwy Interchange in District 2 near Central City/Beaver Dam</vt:lpstr>
      <vt:lpstr>Snow and Ice Operations in D3           Stacey Beason</vt:lpstr>
      <vt:lpstr>Preventative Measures</vt:lpstr>
      <vt:lpstr>Slide 12</vt:lpstr>
      <vt:lpstr>Route Priority Maps </vt:lpstr>
      <vt:lpstr>TS Contract Trucks Warren/Simpson (not available online)</vt:lpstr>
      <vt:lpstr>TS Contract Trucks Barren/Metcalfe</vt:lpstr>
      <vt:lpstr>University of Kentucky  Transportation Center Research Updates  Jennifer Walton, P.E. </vt:lpstr>
      <vt:lpstr>SHRP II Training Update  Tony Young, FHWA</vt:lpstr>
      <vt:lpstr>Electric Vehicle Safety</vt:lpstr>
      <vt:lpstr>List of Hybrid Vehicles in 2010 </vt:lpstr>
      <vt:lpstr>GM Service Technical College provides First Responder Guides (FRG) and Quick Reference (QR) Sheets free of charge to First Responders. FRGs and QRs can be displayed in a classroom as long as they are represented as GM information and are not modified in any way.  GM’s First Responder Guides are available at www.gmstc.com </vt:lpstr>
      <vt:lpstr>E-Assist Vehicles</vt:lpstr>
      <vt:lpstr>Slide 22</vt:lpstr>
      <vt:lpstr>Construction/Parades/Marathons</vt:lpstr>
      <vt:lpstr>Conclusions</vt:lpstr>
      <vt:lpstr>Who Should Attend Lifesavers?</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KYTC D3 Incident Mgt Meeting</dc:title>
  <dc:creator>KYTC</dc:creator>
  <cp:lastModifiedBy>KYTC</cp:lastModifiedBy>
  <cp:revision>73</cp:revision>
  <dcterms:created xsi:type="dcterms:W3CDTF">2012-12-03T12:16:01Z</dcterms:created>
  <dcterms:modified xsi:type="dcterms:W3CDTF">2013-03-11T16:06:35Z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0x010100A90B473D721FD34E9DDB473D8A18ADAE</vt:lpwstr>
  </property>
</Properties>
</file>